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563" r:id="rId9"/>
    <p:sldId id="568" r:id="rId10"/>
    <p:sldId id="564" r:id="rId11"/>
    <p:sldId id="561" r:id="rId12"/>
    <p:sldId id="562" r:id="rId13"/>
    <p:sldId id="272" r:id="rId14"/>
    <p:sldId id="567" r:id="rId15"/>
    <p:sldId id="565" r:id="rId16"/>
    <p:sldId id="566" r:id="rId17"/>
    <p:sldId id="559" r:id="rId18"/>
    <p:sldId id="560" r:id="rId19"/>
    <p:sldId id="569" r:id="rId20"/>
    <p:sldId id="570" r:id="rId21"/>
    <p:sldId id="530" r:id="rId22"/>
    <p:sldId id="5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85" d="100"/>
          <a:sy n="85" d="100"/>
        </p:scale>
        <p:origin x="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7.sv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8.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38842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593886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image" Target="../media/image2.png"/><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4.sv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2.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4.sv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714" r:id="rId23"/>
    <p:sldLayoutId id="2147483715"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54.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lstStyle/>
          <a:p>
            <a:r>
              <a:rPr lang="en-US" dirty="0"/>
              <a:t>Fresh  Grads – Group Project</a:t>
            </a:r>
          </a:p>
          <a:p>
            <a:r>
              <a:rPr lang="en-US" dirty="0"/>
              <a:t>Forestry Management App</a:t>
            </a: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12" y="438150"/>
            <a:ext cx="11689976" cy="5981700"/>
          </a:xfrm>
          <a:prstGeom prst="rect">
            <a:avLst/>
          </a:prstGeom>
        </p:spPr>
      </p:pic>
    </p:spTree>
    <p:extLst>
      <p:ext uri="{BB962C8B-B14F-4D97-AF65-F5344CB8AC3E}">
        <p14:creationId xmlns:p14="http://schemas.microsoft.com/office/powerpoint/2010/main" val="6724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r>
              <a:rPr lang="en-US" b="1" dirty="0"/>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u="sng" dirty="0"/>
              <a:t>Service Interface:</a:t>
            </a:r>
            <a:endParaRPr lang="en-US" dirty="0"/>
          </a:p>
        </p:txBody>
      </p:sp>
      <p:pic>
        <p:nvPicPr>
          <p:cNvPr id="6" name="Picture 5" descr="A picture containing diagram&#10;&#10;Description automatically generated">
            <a:extLst>
              <a:ext uri="{FF2B5EF4-FFF2-40B4-BE49-F238E27FC236}">
                <a16:creationId xmlns:a16="http://schemas.microsoft.com/office/drawing/2014/main" id="{962274AD-AF37-4207-9C21-B17540456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224"/>
            <a:ext cx="12192000" cy="3959551"/>
          </a:xfrm>
          <a:prstGeom prst="rect">
            <a:avLst/>
          </a:prstGeom>
        </p:spPr>
      </p:pic>
    </p:spTree>
    <p:extLst>
      <p:ext uri="{BB962C8B-B14F-4D97-AF65-F5344CB8AC3E}">
        <p14:creationId xmlns:p14="http://schemas.microsoft.com/office/powerpoint/2010/main" val="2384398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r>
              <a:rPr lang="en-US" b="1" dirty="0"/>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u="sng" dirty="0"/>
              <a:t>Repository:</a:t>
            </a:r>
            <a:endParaRPr lang="en-US" dirty="0"/>
          </a:p>
        </p:txBody>
      </p:sp>
      <p:pic>
        <p:nvPicPr>
          <p:cNvPr id="6" name="Picture 5" descr="Diagram&#10;&#10;Description automatically generated">
            <a:extLst>
              <a:ext uri="{FF2B5EF4-FFF2-40B4-BE49-F238E27FC236}">
                <a16:creationId xmlns:a16="http://schemas.microsoft.com/office/drawing/2014/main" id="{3233F183-0994-4006-9505-B4DADFF0A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60105"/>
            <a:ext cx="11301412" cy="4383469"/>
          </a:xfrm>
          <a:prstGeom prst="rect">
            <a:avLst/>
          </a:prstGeom>
        </p:spPr>
      </p:pic>
    </p:spTree>
    <p:extLst>
      <p:ext uri="{BB962C8B-B14F-4D97-AF65-F5344CB8AC3E}">
        <p14:creationId xmlns:p14="http://schemas.microsoft.com/office/powerpoint/2010/main" val="1591112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8" y="146797"/>
            <a:ext cx="11421035" cy="6424332"/>
          </a:xfrm>
          <a:prstGeom prst="rect">
            <a:avLst/>
          </a:prstGeom>
        </p:spPr>
      </p:pic>
    </p:spTree>
    <p:extLst>
      <p:ext uri="{BB962C8B-B14F-4D97-AF65-F5344CB8AC3E}">
        <p14:creationId xmlns:p14="http://schemas.microsoft.com/office/powerpoint/2010/main" val="2210692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 y="67150"/>
            <a:ext cx="11824447" cy="6396403"/>
          </a:xfrm>
          <a:prstGeom prst="rect">
            <a:avLst/>
          </a:prstGeom>
        </p:spPr>
      </p:pic>
    </p:spTree>
    <p:extLst>
      <p:ext uri="{BB962C8B-B14F-4D97-AF65-F5344CB8AC3E}">
        <p14:creationId xmlns:p14="http://schemas.microsoft.com/office/powerpoint/2010/main" val="215114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IN" dirty="0"/>
              <a:t>The Forestry Management System </a:t>
            </a:r>
            <a:r>
              <a:rPr lang="en-IN" dirty="0" smtClean="0"/>
              <a:t>will </a:t>
            </a:r>
            <a:r>
              <a:rPr lang="en-IN" dirty="0"/>
              <a:t>ease and facilitate the work of various organizations that depend upon natural resources from forests for their work. </a:t>
            </a:r>
            <a:endParaRPr lang="en-IN" dirty="0" smtClean="0"/>
          </a:p>
          <a:p>
            <a:r>
              <a:rPr lang="en-IN" dirty="0"/>
              <a:t>Forestry management becomes important as more companies become engaged in forest related endeavours. This system can be hosted over the internet thereby enabling communication between forest plots and the different clients such as mills or other such raw material providers. The different modules of the Forestry Management System enable different functions ranging from maintenance of land records to management of inventories.</a:t>
            </a:r>
          </a:p>
          <a:p>
            <a:r>
              <a:rPr lang="en-IN" dirty="0"/>
              <a:t>The system will store information on the land parcels owned, track historical changes in ownership and even maintain a digital database of their deeds. Modern laws require accountability for the exploitation for any natural resource in the forest and different laws and rights cover the mineral and timber resources. </a:t>
            </a:r>
            <a:endParaRPr lang="en-IN" dirty="0" smtClean="0"/>
          </a:p>
          <a:p>
            <a:r>
              <a:rPr lang="en-IN" dirty="0"/>
              <a:t>The system also helps track client needs and schedule deliveries accordingly.</a:t>
            </a:r>
            <a:endParaRPr lang="en-US"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4260553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972235"/>
            <a:ext cx="6696124" cy="3581833"/>
          </a:xfrm>
        </p:spPr>
        <p:txBody>
          <a:bodyPr/>
          <a:lstStyle/>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project will produce a fully working prototype system that provides a suitable solution to the problem. The system is intended to be a fully functioning web based database system that will allow the Forestry Manager to improve his productivity by storing and retrieving information more effectively than his current paper based system.</a:t>
            </a:r>
            <a:endParaRPr lang="en-IN"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Scope of the Project:</a:t>
            </a:r>
          </a:p>
          <a:p>
            <a:pPr algn="just">
              <a:buFont typeface="Wingdings" pitchFamily="2" charset="2"/>
              <a:buChar char="Ø"/>
            </a:pPr>
            <a:r>
              <a:rPr lang="en-US" dirty="0">
                <a:latin typeface="Times New Roman" panose="02020603050405020304" pitchFamily="18" charset="0"/>
                <a:cs typeface="Times New Roman" panose="02020603050405020304" pitchFamily="18" charset="0"/>
              </a:rPr>
              <a:t>The scope of the project is to create an web application for the management of the forestry goods.</a:t>
            </a:r>
            <a:endParaRPr lang="en-IN"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a:xfrm>
            <a:off x="407988" y="699247"/>
            <a:ext cx="10044635" cy="1272988"/>
          </a:xfrm>
        </p:spPr>
        <p:txBody>
          <a:bodyPr/>
          <a:lstStyle/>
          <a:p>
            <a:r>
              <a:rPr lang="en-IN" sz="2800" b="1" dirty="0">
                <a:latin typeface="Times New Roman" panose="02020603050405020304" pitchFamily="18" charset="0"/>
                <a:cs typeface="Times New Roman" pitchFamily="18" charset="0"/>
              </a:rPr>
              <a:t>Aim of the Project:</a:t>
            </a:r>
            <a:br>
              <a:rPr lang="en-IN" sz="2800" b="1" dirty="0">
                <a:latin typeface="Times New Roman" panose="02020603050405020304" pitchFamily="18" charset="0"/>
                <a:cs typeface="Times New Roman" pitchFamily="18" charset="0"/>
              </a:rPr>
            </a:br>
            <a:endParaRPr lang="en-US" dirty="0"/>
          </a:p>
        </p:txBody>
      </p:sp>
    </p:spTree>
    <p:extLst>
      <p:ext uri="{BB962C8B-B14F-4D97-AF65-F5344CB8AC3E}">
        <p14:creationId xmlns:p14="http://schemas.microsoft.com/office/powerpoint/2010/main" val="97407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176981" y="999824"/>
            <a:ext cx="7369225" cy="5858175"/>
          </a:xfrm>
        </p:spPr>
        <p:txBody>
          <a:bodyPr/>
          <a:lstStyle/>
          <a:p>
            <a:r>
              <a:rPr lang="en-US" dirty="0" smtClean="0"/>
              <a:t>Below Modules will be there in System</a:t>
            </a:r>
          </a:p>
          <a:p>
            <a:r>
              <a:rPr lang="en-US" dirty="0" smtClean="0"/>
              <a:t>1.</a:t>
            </a:r>
            <a:r>
              <a:rPr lang="en-IN" b="1" dirty="0" err="1" smtClean="0"/>
              <a:t>Land:</a:t>
            </a:r>
            <a:r>
              <a:rPr lang="en-IN" dirty="0" err="1" smtClean="0"/>
              <a:t>This</a:t>
            </a:r>
            <a:r>
              <a:rPr lang="en-IN" dirty="0" smtClean="0"/>
              <a:t> </a:t>
            </a:r>
            <a:r>
              <a:rPr lang="en-IN" dirty="0"/>
              <a:t>will store all the land records and the various rights assigned to all the resources in each of the land parcels. All reminders related to land related payments and other issues will be made here</a:t>
            </a:r>
            <a:r>
              <a:rPr lang="en-IN" dirty="0" smtClean="0"/>
              <a:t>.</a:t>
            </a:r>
          </a:p>
          <a:p>
            <a:r>
              <a:rPr lang="en-IN" dirty="0" smtClean="0"/>
              <a:t>2.</a:t>
            </a:r>
            <a:r>
              <a:rPr lang="en-IN" b="1" dirty="0" smtClean="0"/>
              <a:t>Client</a:t>
            </a:r>
            <a:r>
              <a:rPr lang="en-IN" b="1" dirty="0"/>
              <a:t>: </a:t>
            </a:r>
            <a:r>
              <a:rPr lang="en-IN" dirty="0"/>
              <a:t>Client accounts will be created by the Admin. Contracts will be stored under the client account and all contract related information can be accessed from the same. Clients will be able to continually update their inventory information and projected demand through this module</a:t>
            </a:r>
            <a:r>
              <a:rPr lang="en-IN" dirty="0" smtClean="0"/>
              <a:t>.</a:t>
            </a:r>
          </a:p>
          <a:p>
            <a:r>
              <a:rPr lang="en-IN" dirty="0" smtClean="0"/>
              <a:t>3.</a:t>
            </a:r>
            <a:r>
              <a:rPr lang="en-IN" b="1" dirty="0" smtClean="0"/>
              <a:t>Scheduler</a:t>
            </a:r>
            <a:r>
              <a:rPr lang="en-IN" b="1" dirty="0"/>
              <a:t>: </a:t>
            </a:r>
            <a:r>
              <a:rPr lang="en-IN" dirty="0"/>
              <a:t>The scheduler will take in information such as current inventory at the forestry business and the projected demand and inventory information at the client side. Using this information, it will be able to schedule transport and assign the right load to the right client</a:t>
            </a:r>
            <a:r>
              <a:rPr lang="en-IN" dirty="0" smtClean="0"/>
              <a:t>.</a:t>
            </a:r>
          </a:p>
          <a:p>
            <a:r>
              <a:rPr lang="en-IN" b="1" dirty="0"/>
              <a:t>Admin: </a:t>
            </a:r>
            <a:r>
              <a:rPr lang="en-IN" dirty="0"/>
              <a:t>The admin will be able to assign secure logins to new clients. The admin CANNOT alter record information but can add new data after authentication. The admin module can view inventory and contract settlement data and will show the contract information for verification by the forestry business.</a:t>
            </a:r>
          </a:p>
          <a:p>
            <a:endParaRPr lang="en-IN" dirty="0"/>
          </a:p>
          <a:p>
            <a:r>
              <a:rPr lang="en-US" dirty="0" smtClean="0"/>
              <a:t> </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smtClean="0"/>
              <a:t>Module Description:</a:t>
            </a:r>
            <a:endParaRPr lang="en-US" dirty="0"/>
          </a:p>
        </p:txBody>
      </p:sp>
    </p:spTree>
    <p:extLst>
      <p:ext uri="{BB962C8B-B14F-4D97-AF65-F5344CB8AC3E}">
        <p14:creationId xmlns:p14="http://schemas.microsoft.com/office/powerpoint/2010/main" val="1221577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b="1" u="sng" dirty="0"/>
              <a:t>Spring Boot + Rest Controller + JPA with Hibernate</a:t>
            </a:r>
          </a:p>
          <a:p>
            <a:pPr marL="342900" indent="-342900">
              <a:buFont typeface="+mj-lt"/>
              <a:buAutoNum type="arabicPeriod"/>
            </a:pPr>
            <a:r>
              <a:rPr lang="en-US" dirty="0" smtClean="0"/>
              <a:t>React </a:t>
            </a:r>
            <a:r>
              <a:rPr lang="en-US" dirty="0"/>
              <a:t>for UI design (Front End) + Integration with previous Sprint</a:t>
            </a:r>
          </a:p>
        </p:txBody>
      </p:sp>
    </p:spTree>
    <p:extLst>
      <p:ext uri="{BB962C8B-B14F-4D97-AF65-F5344CB8AC3E}">
        <p14:creationId xmlns:p14="http://schemas.microsoft.com/office/powerpoint/2010/main" val="326309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id="{5016093D-90E2-4221-B4C3-A2263391E409}"/>
              </a:ext>
            </a:extLst>
          </p:cNvPr>
          <p:cNvSpPr>
            <a:spLocks noGrp="1"/>
          </p:cNvSpPr>
          <p:nvPr>
            <p:ph type="body" sz="quarter" idx="35"/>
          </p:nvPr>
        </p:nvSpPr>
        <p:spPr>
          <a:xfrm>
            <a:off x="417591" y="1199227"/>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smtClean="0"/>
              <a:t>Check the test cases</a:t>
            </a:r>
            <a:endParaRPr lang="en-US" dirty="0"/>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138731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1257055"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3" name="Oval 20">
            <a:extLst>
              <a:ext uri="{FF2B5EF4-FFF2-40B4-BE49-F238E27FC236}">
                <a16:creationId xmlns:a16="http://schemas.microsoft.com/office/drawing/2014/main" id="{704A5916-FAB5-47B8-ADED-506C29D2DF88}"/>
              </a:ext>
            </a:extLst>
          </p:cNvPr>
          <p:cNvSpPr/>
          <p:nvPr/>
        </p:nvSpPr>
        <p:spPr>
          <a:xfrm>
            <a:off x="3741910"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Order Module </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Contract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747909" y="144871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400" dirty="0" smtClean="0"/>
              <a:t>Product Module</a:t>
            </a:r>
            <a:endParaRPr lang="pt-PT" sz="2400" dirty="0"/>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 name="Oval 2"/>
          <p:cNvSpPr/>
          <p:nvPr/>
        </p:nvSpPr>
        <p:spPr>
          <a:xfrm>
            <a:off x="9346212" y="1294292"/>
            <a:ext cx="2478235" cy="2116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Scheduler Module</a:t>
            </a:r>
            <a:endParaRPr lang="en-US" sz="2400" dirty="0"/>
          </a:p>
        </p:txBody>
      </p:sp>
      <p:sp>
        <p:nvSpPr>
          <p:cNvPr id="4" name="Oval 3"/>
          <p:cNvSpPr/>
          <p:nvPr/>
        </p:nvSpPr>
        <p:spPr>
          <a:xfrm>
            <a:off x="9780494" y="3840736"/>
            <a:ext cx="2043953" cy="1815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Land Module</a:t>
            </a:r>
            <a:endParaRPr lang="en-US"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73" y="506476"/>
            <a:ext cx="11011854" cy="5845047"/>
          </a:xfrm>
          <a:prstGeom prst="rect">
            <a:avLst/>
          </a:prstGeom>
        </p:spPr>
      </p:pic>
    </p:spTree>
    <p:extLst>
      <p:ext uri="{BB962C8B-B14F-4D97-AF65-F5344CB8AC3E}">
        <p14:creationId xmlns:p14="http://schemas.microsoft.com/office/powerpoint/2010/main" val="146069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12" y="186038"/>
            <a:ext cx="9395011" cy="6276927"/>
          </a:xfrm>
          <a:prstGeom prst="rect">
            <a:avLst/>
          </a:prstGeom>
        </p:spPr>
      </p:pic>
    </p:spTree>
    <p:extLst>
      <p:ext uri="{BB962C8B-B14F-4D97-AF65-F5344CB8AC3E}">
        <p14:creationId xmlns:p14="http://schemas.microsoft.com/office/powerpoint/2010/main" val="48793697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01E59-25D3-4831-AB03-20C1A324BD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purl.org/dc/elements/1.1/"/>
    <ds:schemaRef ds:uri="http://schemas.microsoft.com/office/2006/metadata/properties"/>
    <ds:schemaRef ds:uri="http://schemas.microsoft.com/office/infopath/2007/PartnerControls"/>
    <ds:schemaRef ds:uri="26bed2a0-a239-4228-bd8e-b46f54fc12da"/>
    <ds:schemaRef ds:uri="http://purl.org/dc/dcmitype/"/>
    <ds:schemaRef ds:uri="http://schemas.microsoft.com/office/2006/documentManagement/types"/>
    <ds:schemaRef ds:uri="http://www.w3.org/XML/1998/namespace"/>
    <ds:schemaRef ds:uri="http://schemas.openxmlformats.org/package/2006/metadata/core-properties"/>
    <ds:schemaRef ds:uri="http://schemas.microsoft.com/sharepoint/v3/fields"/>
    <ds:schemaRef ds:uri="http://purl.org/dc/terms/"/>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4000</TotalTime>
  <Words>546</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Georgia</vt:lpstr>
      <vt:lpstr>Segoe UI</vt:lpstr>
      <vt:lpstr>Times New Roman</vt:lpstr>
      <vt:lpstr>Verdana</vt:lpstr>
      <vt:lpstr>Wingdings</vt:lpstr>
      <vt:lpstr>Capgemini 2017_Cover slides</vt:lpstr>
      <vt:lpstr>Content Layouts</vt:lpstr>
      <vt:lpstr>Content and Image Layouts</vt:lpstr>
      <vt:lpstr>Section slides</vt:lpstr>
      <vt:lpstr>PowerPoint Presentation</vt:lpstr>
      <vt:lpstr>Problem Statement</vt:lpstr>
      <vt:lpstr>Aim of the Project: </vt:lpstr>
      <vt:lpstr>Module Description:</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ABHISHEK KUMAR VTU10370</cp:lastModifiedBy>
  <cp:revision>53</cp:revision>
  <dcterms:created xsi:type="dcterms:W3CDTF">2018-05-28T05:37:39Z</dcterms:created>
  <dcterms:modified xsi:type="dcterms:W3CDTF">2021-03-30T12:56:12Z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